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0" r:id="rId3"/>
    <p:sldId id="304" r:id="rId4"/>
    <p:sldId id="305" r:id="rId5"/>
    <p:sldId id="306" r:id="rId6"/>
    <p:sldId id="291" r:id="rId7"/>
    <p:sldId id="293" r:id="rId8"/>
    <p:sldId id="296" r:id="rId9"/>
    <p:sldId id="271" r:id="rId10"/>
    <p:sldId id="300" r:id="rId11"/>
    <p:sldId id="301" r:id="rId12"/>
    <p:sldId id="302" r:id="rId13"/>
    <p:sldId id="303" r:id="rId14"/>
    <p:sldId id="307" r:id="rId15"/>
    <p:sldId id="283" r:id="rId16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44D89C"/>
    <a:srgbClr val="FFFFFF"/>
    <a:srgbClr val="EA5CCF"/>
    <a:srgbClr val="F66E1A"/>
    <a:srgbClr val="19C94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0" autoAdjust="0"/>
    <p:restoredTop sz="94660"/>
  </p:normalViewPr>
  <p:slideViewPr>
    <p:cSldViewPr>
      <p:cViewPr varScale="1">
        <p:scale>
          <a:sx n="86" d="100"/>
          <a:sy n="86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4673900612350271"/>
          <c:y val="5.2422248152236318E-2"/>
          <c:w val="0.48605628786344168"/>
          <c:h val="0.49918853916763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 знаний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2020-2021</c:v>
                </c:pt>
                <c:pt idx="1">
                  <c:v>2021-2022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70.099999999999994</c:v>
                </c:pt>
                <c:pt idx="1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успеваемость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2020-2021</c:v>
                </c:pt>
                <c:pt idx="1">
                  <c:v>2021-2022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axId val="87022592"/>
        <c:axId val="97804288"/>
      </c:barChart>
      <c:catAx>
        <c:axId val="8702259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7804288"/>
        <c:crosses val="autoZero"/>
        <c:auto val="1"/>
        <c:lblAlgn val="ctr"/>
        <c:lblOffset val="100"/>
      </c:catAx>
      <c:valAx>
        <c:axId val="97804288"/>
        <c:scaling>
          <c:orientation val="minMax"/>
        </c:scaling>
        <c:axPos val="l"/>
        <c:majorGridlines/>
        <c:numFmt formatCode="General" sourceLinked="1"/>
        <c:tickLblPos val="nextTo"/>
        <c:crossAx val="87022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15425234675417"/>
          <c:y val="0.20892956338184646"/>
          <c:w val="0.34266321155029217"/>
          <c:h val="0.58214087323630714"/>
        </c:manualLayout>
      </c:layout>
      <c:txPr>
        <a:bodyPr/>
        <a:lstStyle/>
        <a:p>
          <a:pPr>
            <a:defRPr sz="1800" b="1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4673900612350271"/>
          <c:y val="5.2422248152236346E-2"/>
          <c:w val="0.48605628786344196"/>
          <c:h val="0.4991885391676382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 знаний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2020-2021</c:v>
                </c:pt>
                <c:pt idx="1">
                  <c:v>2021-2022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84</c:v>
                </c:pt>
                <c:pt idx="1">
                  <c:v>86.5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успеваемость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2020-2021</c:v>
                </c:pt>
                <c:pt idx="1">
                  <c:v>2021-2022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axId val="119409664"/>
        <c:axId val="119940224"/>
      </c:barChart>
      <c:catAx>
        <c:axId val="11940966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9940224"/>
        <c:crosses val="autoZero"/>
        <c:auto val="1"/>
        <c:lblAlgn val="ctr"/>
        <c:lblOffset val="100"/>
      </c:catAx>
      <c:valAx>
        <c:axId val="119940224"/>
        <c:scaling>
          <c:orientation val="minMax"/>
        </c:scaling>
        <c:axPos val="l"/>
        <c:majorGridlines/>
        <c:numFmt formatCode="General" sourceLinked="1"/>
        <c:tickLblPos val="nextTo"/>
        <c:crossAx val="11940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15425234675417"/>
          <c:y val="0.20892956338184646"/>
          <c:w val="0.34266321155029217"/>
          <c:h val="0.58214087323630714"/>
        </c:manualLayout>
      </c:layout>
      <c:txPr>
        <a:bodyPr/>
        <a:lstStyle/>
        <a:p>
          <a:pPr>
            <a:defRPr sz="1800" b="1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A34D6-5072-4BE9-A797-31A4808C3397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9DDE4-E790-41F6-A339-453E78AB71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Галина\Desktop\5439_960xauto_keep_ratio-222381953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 rot="21266706">
            <a:off x="3745543" y="700323"/>
            <a:ext cx="2771047" cy="224676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«Технологии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развития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критического мышления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на уроках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русского языка и литературы» 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 rot="21056343">
            <a:off x="1551762" y="1812519"/>
            <a:ext cx="2218031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Методическая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мастерская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72" y="5429264"/>
            <a:ext cx="4766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i="1" dirty="0" smtClean="0"/>
              <a:t>Учитель русского языка и литературы</a:t>
            </a:r>
          </a:p>
          <a:p>
            <a:pPr algn="ctr">
              <a:lnSpc>
                <a:spcPct val="150000"/>
              </a:lnSpc>
            </a:pPr>
            <a:r>
              <a:rPr lang="ru-RU" sz="1600" b="1" i="1" dirty="0" smtClean="0"/>
              <a:t>МБОУ – лицея №21 имени генерала А.П. Ермолова</a:t>
            </a:r>
          </a:p>
          <a:p>
            <a:pPr algn="ctr">
              <a:lnSpc>
                <a:spcPct val="150000"/>
              </a:lnSpc>
            </a:pPr>
            <a:r>
              <a:rPr lang="ru-RU" sz="1600" b="1" i="1" dirty="0" smtClean="0"/>
              <a:t>Боханцева Марина Геннадьевна</a:t>
            </a:r>
            <a:endParaRPr lang="ru-RU" sz="16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5984" y="571480"/>
            <a:ext cx="500066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Прием «Ассоциативный куст»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071934" y="3071810"/>
            <a:ext cx="1414466" cy="135732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786050" y="1428736"/>
            <a:ext cx="1414466" cy="135732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071670" y="3571876"/>
            <a:ext cx="1414466" cy="135732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572132" y="1428736"/>
            <a:ext cx="1414466" cy="1357322"/>
          </a:xfrm>
          <a:prstGeom prst="ellipse">
            <a:avLst/>
          </a:prstGeom>
          <a:solidFill>
            <a:srgbClr val="EA5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00496" y="5072074"/>
            <a:ext cx="1414466" cy="13573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072198" y="3571876"/>
            <a:ext cx="1414466" cy="135732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929058" y="2714620"/>
            <a:ext cx="500066" cy="42862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5214942" y="2643182"/>
            <a:ext cx="642942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500694" y="3857628"/>
            <a:ext cx="64294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5" idx="2"/>
          </p:cNvCxnSpPr>
          <p:nvPr/>
        </p:nvCxnSpPr>
        <p:spPr>
          <a:xfrm rot="10800000" flipV="1">
            <a:off x="3428992" y="3750470"/>
            <a:ext cx="642942" cy="321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9" idx="0"/>
          </p:cNvCxnSpPr>
          <p:nvPr/>
        </p:nvCxnSpPr>
        <p:spPr>
          <a:xfrm rot="5400000">
            <a:off x="4389834" y="4747030"/>
            <a:ext cx="642940" cy="7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3071802" y="1857364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/>
              <a:t>Ямб</a:t>
            </a:r>
            <a:endParaRPr lang="ru-RU" b="1"/>
          </a:p>
        </p:txBody>
      </p:sp>
      <p:sp>
        <p:nvSpPr>
          <p:cNvPr id="44" name="Прямоугольник 43"/>
          <p:cNvSpPr/>
          <p:nvPr/>
        </p:nvSpPr>
        <p:spPr>
          <a:xfrm>
            <a:off x="5786446" y="1857364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/>
              <a:t>Хорей</a:t>
            </a:r>
            <a:endParaRPr lang="ru-RU" b="1"/>
          </a:p>
        </p:txBody>
      </p:sp>
      <p:sp>
        <p:nvSpPr>
          <p:cNvPr id="45" name="Прямоугольник 44"/>
          <p:cNvSpPr/>
          <p:nvPr/>
        </p:nvSpPr>
        <p:spPr>
          <a:xfrm>
            <a:off x="2214546" y="4071942"/>
            <a:ext cx="1143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/>
              <a:t>Дактиль</a:t>
            </a:r>
            <a:endParaRPr lang="ru-RU" b="1"/>
          </a:p>
        </p:txBody>
      </p:sp>
      <p:sp>
        <p:nvSpPr>
          <p:cNvPr id="46" name="Прямоугольник 45"/>
          <p:cNvSpPr/>
          <p:nvPr/>
        </p:nvSpPr>
        <p:spPr>
          <a:xfrm>
            <a:off x="6000760" y="4000504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/>
              <a:t>Амфибрахий</a:t>
            </a:r>
            <a:endParaRPr lang="ru-RU" b="1"/>
          </a:p>
        </p:txBody>
      </p:sp>
      <p:sp>
        <p:nvSpPr>
          <p:cNvPr id="47" name="Прямоугольник 46"/>
          <p:cNvSpPr/>
          <p:nvPr/>
        </p:nvSpPr>
        <p:spPr>
          <a:xfrm>
            <a:off x="4143372" y="5572140"/>
            <a:ext cx="1071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/>
              <a:t>Анапест</a:t>
            </a:r>
            <a:endParaRPr lang="ru-RU" b="1"/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4000496" y="3485963"/>
            <a:ext cx="157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Стихотворный размер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a14="http://schemas.microsoft.com/office/drawing/2010/main" xmlns:p15="http://schemas.microsoft.com/office/powerpoint/2012/main" xmlns:p159="http://schemas.microsoft.com/office/powerpoint/2015/09/main" xmlns="" xmlns:p14="http://schemas.microsoft.com/office/powerpoint/2010/main" val="312144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 smtClean="0">
                <a:solidFill>
                  <a:srgbClr val="FF0000"/>
                </a:solidFill>
              </a:rPr>
              <a:t>Синквейн – это способ творческой рефлексии</a:t>
            </a:r>
            <a:r>
              <a:rPr lang="ru-RU" sz="2800" b="1" i="1" dirty="0" smtClean="0">
                <a:solidFill>
                  <a:srgbClr val="800000"/>
                </a:solidFill>
              </a:rPr>
              <a:t>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714357"/>
            <a:ext cx="8229600" cy="228601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400" b="1" i="1" dirty="0" smtClean="0"/>
              <a:t> </a:t>
            </a:r>
            <a:r>
              <a:rPr lang="ru-RU" sz="2000" b="1" i="1" dirty="0" smtClean="0">
                <a:solidFill>
                  <a:srgbClr val="0070C0"/>
                </a:solidFill>
              </a:rPr>
              <a:t>1 строка – тема или предмет (одно существительное).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 i="1" dirty="0" smtClean="0">
                <a:solidFill>
                  <a:srgbClr val="0070C0"/>
                </a:solidFill>
              </a:rPr>
              <a:t>2 строка – описание предмета (2 прилагательные или причастия).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 i="1" dirty="0" smtClean="0">
                <a:solidFill>
                  <a:srgbClr val="0070C0"/>
                </a:solidFill>
              </a:rPr>
              <a:t>3 строка – 3 глагола, характеризующие действия предмета.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 i="1" dirty="0" smtClean="0">
                <a:solidFill>
                  <a:srgbClr val="0070C0"/>
                </a:solidFill>
              </a:rPr>
              <a:t>4 строка – фраза из 4 значимых слов, выражающая отношение автора к предмету.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 i="1" dirty="0" smtClean="0">
                <a:solidFill>
                  <a:srgbClr val="0070C0"/>
                </a:solidFill>
              </a:rPr>
              <a:t>5 строка – синоним, обобщающий или расширяющий смысл темы или предмета (одно слово).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3857628"/>
          <a:ext cx="778674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371"/>
                <a:gridCol w="3893371"/>
              </a:tblGrid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</a:rPr>
                        <a:t>Муму</a:t>
                      </a:r>
                    </a:p>
                    <a:p>
                      <a:pPr eaLnBrk="1" hangingPunct="1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</a:rPr>
                        <a:t>Преданная, безответная.</a:t>
                      </a:r>
                    </a:p>
                    <a:p>
                      <a:pPr eaLnBrk="1" hangingPunct="1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</a:rPr>
                        <a:t>Доверяет, любит, погибает.</a:t>
                      </a:r>
                    </a:p>
                    <a:p>
                      <a:pPr eaLnBrk="1" hangingPunct="1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</a:rPr>
                        <a:t>Была самым дорогим существом для Герасима.</a:t>
                      </a:r>
                    </a:p>
                    <a:p>
                      <a:pPr eaLnBrk="1" hangingPunct="1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</a:rPr>
                        <a:t>Жертва.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Русский язык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Государственный, национальный.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Преподается, изучается, живёт.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Национальный язык России.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Гордость.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26335"/>
            <a:ext cx="871543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Цветопись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искусство передачи цветов, красок окружающего мира языком художественного произведения.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181818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помощью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цветописи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писатель может передать чувства не</a:t>
            </a:r>
            <a:r>
              <a:rPr lang="ru-RU" sz="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напрямую, а как бы мелкими штрихами, наполняя своё</a:t>
            </a:r>
            <a:r>
              <a:rPr lang="ru-RU" sz="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художественное произведение.</a:t>
            </a:r>
            <a:r>
              <a:rPr lang="ru-RU" sz="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Обычно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цветопись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выражается с помощью прилагательных, однако может выражаться и в существительных, и в других частях речи.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1856137"/>
          <a:ext cx="8072494" cy="4754675"/>
        </p:xfrm>
        <a:graphic>
          <a:graphicData uri="http://schemas.openxmlformats.org/drawingml/2006/table">
            <a:tbl>
              <a:tblPr/>
              <a:tblGrid>
                <a:gridCol w="425162"/>
                <a:gridCol w="1287185"/>
                <a:gridCol w="6360147"/>
              </a:tblGrid>
              <a:tr h="192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Цвет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Символ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Красный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любовь, страсть, успех, смелость, победа/ Кровь, безудержная энергия; НО: тёмно-красный – тревога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Синий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Жизнь, надёжность, уверенность, энергия созидания; тёмно-синий – царственности; НО: светло-синий – эгоизм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E1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Оранжевый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E1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Интеллект, эксцентричность, оригинальность; НО: тёмно-оранжевый – закрытость, одиночество, лицемерие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E1A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Жёлтый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Творчество (яркий), оптимизм, спокойствие, доброжелательность; НО: грязно-жёлтый – болезнь, обыденность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Зелёный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Новое, интересное; Природа, жизненное обновление, стремление вверх; НО: грязно-зелёный – болезненное самолюбие, неуверенность, регресс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Голубой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впечатлительность, умение верно дружить, нежность, романтичность; НО: серебристо-голубой – эгоцентризм, холодность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Белый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Чистота помыслов, девственность, спокойствие и безмятежность, доброта; НО: </a:t>
                      </a:r>
                      <a:r>
                        <a:rPr lang="ru-RU" sz="1100" b="1" dirty="0" err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кипельно-белый</a:t>
                      </a: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(или с серебром) – высокомерие, гордыня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0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Коричневый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Земной, стоящий твёрдо на своих принципах, рассудительность; НО: консерватизм, разочарование, забитость, тёмно-коричневый – воинственность мыслей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2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Чёрный</a:t>
                      </a:r>
                      <a:endParaRPr lang="ru-RU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знак престижа, интеллекта и серьезности; страсть и необузданность характера; НО: Зло, тьма, война, энергия разрушения</a:t>
                      </a:r>
                      <a:endParaRPr lang="ru-RU" sz="10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Фиолетовый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Космос, загадка, мистика, таинственность, мудрость, зрелость; цвет королей и магов; НО: депрессивный, меланхоличность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235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5C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Розовый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5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Мечтательность, беззащитность; НО: инфантильность, безответственность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5CCF"/>
                    </a:solidFill>
                  </a:tcPr>
                </a:tc>
              </a:tr>
              <a:tr h="384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Серый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Знак самореализации, стабильности; НО: рутинность, депрессивность, смирение, стремление быть как все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571480"/>
            <a:ext cx="74295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Приём «ПОПС»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П</a:t>
            </a:r>
            <a:r>
              <a:rPr lang="ru-RU" sz="3200" b="1" dirty="0" smtClean="0"/>
              <a:t>озиция – «Я считаю, что…»</a:t>
            </a:r>
          </a:p>
          <a:p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r>
              <a:rPr lang="ru-RU" sz="3200" b="1" dirty="0" smtClean="0"/>
              <a:t>боснование – «Потому что…»</a:t>
            </a:r>
          </a:p>
          <a:p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П</a:t>
            </a:r>
            <a:r>
              <a:rPr lang="ru-RU" sz="3200" b="1" dirty="0" smtClean="0"/>
              <a:t>ример – «Я могу это доказать на примере…»</a:t>
            </a:r>
          </a:p>
          <a:p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С</a:t>
            </a:r>
            <a:r>
              <a:rPr lang="ru-RU" sz="3200" b="1" dirty="0" smtClean="0"/>
              <a:t>уждение – «Исходя из этого я могу сделать вывод о том, что…»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1907284689"/>
              </p:ext>
            </p:extLst>
          </p:nvPr>
        </p:nvGraphicFramePr>
        <p:xfrm>
          <a:off x="3214678" y="714356"/>
          <a:ext cx="511256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00100" y="785794"/>
            <a:ext cx="20717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Качество знаний учащихся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  русскому языку за 2 года, %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907284689"/>
              </p:ext>
            </p:extLst>
          </p:nvPr>
        </p:nvGraphicFramePr>
        <p:xfrm>
          <a:off x="3428992" y="2428868"/>
          <a:ext cx="511256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2428868"/>
            <a:ext cx="2928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Качество знаний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учащихся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литературе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 2 года, %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214290"/>
            <a:ext cx="3051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Результативность опыта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3911865"/>
            <a:ext cx="7929618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Грамоты обучающихся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9900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Грамота призера регионального этапа всероссийского конкурса сочинений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Сын России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Приказ №108-о от 06.04.2021г.(Солопова А.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5в класс); 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Диплом за 1 место в региональном этапе Всероссийской детской школы-конкурса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Портрет твоего края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(Приказ №421 от 05.04.2021г.)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Боханцева А.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7в класс;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Благодарность областного совета ветеранов за участие во Всероссийском конкурсе сочинений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История моей семьи в годы Великой Отечественной войны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(2021г.)- Боханцева А.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8в класс;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Диплом за 1 место во Всероссийской детской школе-конкурсе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Портрет твоего края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(г. Москва, 2021г.)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Боханцева А.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7в класс;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Диплом за 1 место в региональном этапе Всероссийской детской школы-конкурса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Портрет твоего края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(Приказ № 602 от 22.04.2022г.)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Гранкин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6в класс;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Диплом за 1 место во Всероссийской детской школе-конкурсе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Портрет твоего края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(г. Москва, 2022г.)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Гранкин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6в класс;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алина\Desktop\img14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217080"/>
            <a:ext cx="8858312" cy="378565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«Вечно изобретать, пробовать,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совершенствовать и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совершенствоваться   -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        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единственный курс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учительской жизни…»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К.Д. Ушинский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Галина\Desktop\Учитель года\12353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90955" y="3830152"/>
            <a:ext cx="2766599" cy="2340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Актуальность </a:t>
            </a:r>
            <a:r>
              <a:rPr lang="ru-RU" sz="3600" b="1" dirty="0" smtClean="0">
                <a:solidFill>
                  <a:srgbClr val="FF0000"/>
                </a:solidFill>
              </a:rPr>
              <a:t> темы  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714356"/>
            <a:ext cx="518712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Технология критического мышления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428736"/>
            <a:ext cx="3096344" cy="31700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</a:pPr>
            <a:r>
              <a:rPr lang="ru-RU" dirty="0" smtClean="0">
                <a:solidFill>
                  <a:srgbClr val="323E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соответствие целям и направлениям развития современного российского образования, удовлетворение запроса общества на формирование социально успешной личности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4714884"/>
            <a:ext cx="3204864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</a:pPr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     </a:t>
            </a:r>
            <a:r>
              <a:rPr lang="ru-RU" sz="2000" dirty="0" err="1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метапредметность</a:t>
            </a:r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 и личностная значимостью результатов формирования коммуникативной компетенции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1556792"/>
            <a:ext cx="4533654" cy="1323439"/>
          </a:xfrm>
          <a:prstGeom prst="rect">
            <a:avLst/>
          </a:prstGeom>
          <a:solidFill>
            <a:srgbClr val="44D89C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введение обновленных ФГОС НОО и ООО , предполагающих </a:t>
            </a:r>
            <a:r>
              <a:rPr lang="ru-RU" sz="2000" dirty="0" err="1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деятельностный</a:t>
            </a:r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компетентностный</a:t>
            </a:r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 подходы в обучении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357562"/>
            <a:ext cx="3672408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</a:pPr>
            <a:r>
              <a:rPr lang="ru-RU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     </a:t>
            </a:r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создание условий для успешного прохождения ГИА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4714884"/>
            <a:ext cx="3456384" cy="1631216"/>
          </a:xfrm>
          <a:prstGeom prst="rect">
            <a:avLst/>
          </a:prstGeom>
          <a:solidFill>
            <a:srgbClr val="00B0F0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</a:pPr>
            <a:r>
              <a:rPr lang="ru-RU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     </a:t>
            </a:r>
            <a:r>
              <a:rPr lang="ru-RU" sz="2000" dirty="0" smtClean="0">
                <a:solidFill>
                  <a:srgbClr val="323E1A"/>
                </a:solidFill>
                <a:latin typeface="Calibri" pitchFamily="34" charset="0"/>
                <a:cs typeface="Arial" panose="020B0604020202020204" pitchFamily="34" charset="0"/>
              </a:rPr>
              <a:t>возможность включения в активную работу максимального количества обучающихся в ограниченное время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Новизна и практическая значимость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889844"/>
            <a:ext cx="750099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расширение представлений учащихся о возможности использования          информационных текстов в учебной работе</a:t>
            </a:r>
            <a:r>
              <a:rPr lang="ru-RU" b="1" dirty="0" smtClean="0"/>
              <a:t>;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развитие </a:t>
            </a:r>
            <a:r>
              <a:rPr lang="ru-RU" b="1" dirty="0" smtClean="0"/>
              <a:t>личности обучаемого, подготовка к самостоятельной продуктивной   деятельности в условиях современного общества</a:t>
            </a:r>
            <a:r>
              <a:rPr lang="ru-RU" b="1" dirty="0" smtClean="0"/>
              <a:t>;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развитие </a:t>
            </a:r>
            <a:r>
              <a:rPr lang="ru-RU" b="1" dirty="0" smtClean="0"/>
              <a:t>творческого мышления за счет уменьшения доли репродуктивной деятельности</a:t>
            </a:r>
            <a:r>
              <a:rPr lang="ru-RU" b="1" dirty="0" smtClean="0"/>
              <a:t>;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развитие </a:t>
            </a:r>
            <a:r>
              <a:rPr lang="ru-RU" b="1" dirty="0" smtClean="0"/>
              <a:t>навыков проектно-исследовательской деятельности</a:t>
            </a:r>
            <a:r>
              <a:rPr lang="ru-RU" b="1" dirty="0" smtClean="0"/>
              <a:t>;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формирование </a:t>
            </a:r>
            <a:r>
              <a:rPr lang="ru-RU" b="1" dirty="0" smtClean="0"/>
              <a:t>умений принятия оптимальных решений в сложной </a:t>
            </a:r>
            <a:r>
              <a:rPr lang="ru-RU" b="1" dirty="0" smtClean="0"/>
              <a:t>ситуации;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формирование </a:t>
            </a:r>
            <a:r>
              <a:rPr lang="ru-RU" b="1" dirty="0" smtClean="0"/>
              <a:t>информационной культуры, умений осуществлять обработку информации, использовать ее в своей практической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85852" y="214290"/>
            <a:ext cx="6624736" cy="919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основе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методики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лежит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трехступенчатая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модель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285860"/>
            <a:ext cx="280831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1F497D"/>
                </a:solidFill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Стадия</a:t>
            </a:r>
            <a:r>
              <a:rPr lang="ru-RU" sz="3200" b="1" dirty="0" smtClean="0">
                <a:solidFill>
                  <a:srgbClr val="1F497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1F497D"/>
                </a:solidFill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вызова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643050"/>
            <a:ext cx="2448272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1F497D"/>
                </a:solidFill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Осмысление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72264" y="1643050"/>
            <a:ext cx="237626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1F497D"/>
                </a:solidFill>
                <a:latin typeface="Franklin Gothic Book" pitchFamily="34" charset="0"/>
                <a:ea typeface="Times New Roman" pitchFamily="18" charset="0"/>
                <a:cs typeface="Times New Roman" pitchFamily="18" charset="0"/>
              </a:rPr>
              <a:t>Рефлексия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214554"/>
            <a:ext cx="2643206" cy="206210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600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-позволяет актуализировать </a:t>
            </a:r>
            <a:r>
              <a:rPr lang="ru-RU" sz="1600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имеющиеся у обучающихся знания по данной теме;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600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-вызов интереса к теме и определение  цели ее рассмотрения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428728" y="1857364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14678" y="2571744"/>
            <a:ext cx="2215148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позволяет учащемуся получить новую информацию;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осмыслить ее;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соотнести с уже имеющимися знаниями.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>
            <a:stCxn id="5" idx="2"/>
          </p:cNvCxnSpPr>
          <p:nvPr/>
        </p:nvCxnSpPr>
        <p:spPr>
          <a:xfrm flipH="1">
            <a:off x="4286248" y="2227825"/>
            <a:ext cx="366880" cy="272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929322" y="2714620"/>
            <a:ext cx="3071264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600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ru-RU" sz="1600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целостное осмысление, обобщение полученной информации;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600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усвоение нового знания, новой информации учеником;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600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формирование у каждого из учащихся собственного отношения к изучаемому материалу.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7215206" y="2285992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6072198" y="5065555"/>
            <a:ext cx="2857520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«Синквейн»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6357950" y="5572140"/>
            <a:ext cx="2500330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«Эссе»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14282" y="4357694"/>
            <a:ext cx="1500198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«Инсерт»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14282" y="5357826"/>
            <a:ext cx="1880188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Фишбоун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142844" y="4857760"/>
            <a:ext cx="1664734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«Кластер»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714480" y="6143644"/>
            <a:ext cx="4392488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«Толстые и тонкие вопросы»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2857488" y="4929198"/>
            <a:ext cx="2928958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озговой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штурм»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2857488" y="5429264"/>
            <a:ext cx="3358726" cy="73574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«Верные и неверные утверждения»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6357950" y="6143644"/>
            <a:ext cx="2500330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Прием «ПОПС»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26" name="Прямая со стрелкой 25"/>
          <p:cNvCxnSpPr>
            <a:stCxn id="23" idx="2"/>
          </p:cNvCxnSpPr>
          <p:nvPr/>
        </p:nvCxnSpPr>
        <p:spPr>
          <a:xfrm flipH="1" flipV="1">
            <a:off x="2143108" y="4286256"/>
            <a:ext cx="714380" cy="859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3071802" y="4429132"/>
            <a:ext cx="14287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1857356" y="4357694"/>
            <a:ext cx="1214446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3143240" y="4429132"/>
            <a:ext cx="21431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 flipV="1">
            <a:off x="1714480" y="4429132"/>
            <a:ext cx="928694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2714612" y="4572008"/>
            <a:ext cx="357190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0" y="5857892"/>
            <a:ext cx="2500330" cy="73574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Ассоциативный куст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0" name="Rectangle 1"/>
          <p:cNvSpPr>
            <a:spLocks noChangeArrowheads="1"/>
          </p:cNvSpPr>
          <p:nvPr/>
        </p:nvSpPr>
        <p:spPr bwMode="auto">
          <a:xfrm>
            <a:off x="3357554" y="4429132"/>
            <a:ext cx="2357454" cy="43279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Цветопись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28604"/>
            <a:ext cx="75724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«ИНСЕРТ» </a:t>
            </a:r>
          </a:p>
          <a:p>
            <a:r>
              <a:rPr lang="ru-RU" sz="2400" b="1" i="1" dirty="0" smtClean="0">
                <a:solidFill>
                  <a:srgbClr val="800000"/>
                </a:solidFill>
              </a:rPr>
              <a:t>       Чтение с пометками, маркировка текста значками по мере его чтения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       Важно ориентировать учеников на объяснение каждого знака. То есть просто знаков «!», «?», «+», «-», «V»  недостаточно, школьник должен объяснить, что именно вызвало эмоции и почему. </a:t>
            </a:r>
          </a:p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3429000"/>
            <a:ext cx="69294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«</a:t>
            </a:r>
            <a:r>
              <a:rPr lang="en-US" sz="2800" b="1" i="1" dirty="0" smtClean="0">
                <a:solidFill>
                  <a:srgbClr val="FF0000"/>
                </a:solidFill>
              </a:rPr>
              <a:t>v</a:t>
            </a:r>
            <a:r>
              <a:rPr lang="ru-RU" sz="2800" b="1" i="1" dirty="0" smtClean="0">
                <a:solidFill>
                  <a:srgbClr val="FF0000"/>
                </a:solidFill>
              </a:rPr>
              <a:t>» – знакомая информация.</a:t>
            </a:r>
          </a:p>
          <a:p>
            <a:pPr>
              <a:buFontTx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«+» - новая информация.</a:t>
            </a:r>
          </a:p>
          <a:p>
            <a:pPr>
              <a:buFontTx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«-» - думал иначе.</a:t>
            </a:r>
          </a:p>
          <a:p>
            <a:pPr>
              <a:buFontTx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«?» – возникли вопросы.</a:t>
            </a:r>
          </a:p>
          <a:p>
            <a:pPr>
              <a:buFontTx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«!» – прочитанная информация удивила.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Галина\Desktop\Мастер\img1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214414" y="357167"/>
            <a:ext cx="664373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 «тонкие и толстые вопросы»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928670"/>
            <a:ext cx="3357586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«</a:t>
            </a:r>
            <a:r>
              <a:rPr lang="ru-RU" sz="2400" dirty="0" smtClean="0"/>
              <a:t>Тонкие</a:t>
            </a:r>
            <a:r>
              <a:rPr lang="ru-RU" sz="2400" dirty="0"/>
              <a:t>» вопросы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857232"/>
            <a:ext cx="342902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«</a:t>
            </a:r>
            <a:r>
              <a:rPr lang="ru-RU" sz="2400" dirty="0" smtClean="0"/>
              <a:t>Толстые</a:t>
            </a:r>
            <a:r>
              <a:rPr lang="ru-RU" sz="2400" dirty="0"/>
              <a:t>» вопросы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857364"/>
            <a:ext cx="28575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Когда…?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Может…?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Было ли…?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Верно ли…?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1785926"/>
            <a:ext cx="2571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Объясните, почему…?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 вы считаете…?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чем различие…?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Предположите, что будет,  если…?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214290"/>
            <a:ext cx="842968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«Фишбоун»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(рыбий скелет/рыбья кость)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111115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1111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риём смыслового чтения, который реализуется в рамках технологии критического мышления. Составление фишбоуна позволяет раскрыть для понимания проблемную тему, показать причины, которые привели к определённому повороту в сюжете художественного произведения.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00034" y="1928802"/>
            <a:ext cx="81439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голове рыбы прописывается проблемный вопрос. На косточках слева – причины (общее), справа – факты (частный случай, проявление). В хвосте – вывод, который может быть сформулирован в виде пословицы. Это и будет авторская позиция по одному из проблемных вопросов.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s://fs.znanio.ru/8c0997/79/93/3abfd33a2f327ed13599c4f5a59ee880f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189684" y="2453862"/>
            <a:ext cx="283607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57224" y="3143248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Фишбоун по рассказу Л. Н. Толстого «Кавказский пленник».</a:t>
            </a:r>
            <a:endParaRPr lang="ru-RU" sz="9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«Свой среди чужих».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714488"/>
            <a:ext cx="8286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 кластера </a:t>
            </a:r>
            <a:r>
              <a:rPr lang="ru-RU" sz="20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 рассказу Л. Н. Толстого «Кавказский пленник».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72066" y="3929066"/>
            <a:ext cx="162878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214546" y="3929066"/>
            <a:ext cx="162878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857620" y="2285992"/>
            <a:ext cx="162878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71538" y="2285992"/>
            <a:ext cx="162878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429388" y="2285992"/>
            <a:ext cx="162878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500430" y="5357826"/>
            <a:ext cx="162878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14942" y="4214818"/>
            <a:ext cx="1285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mtClean="0">
                <a:solidFill>
                  <a:srgbClr val="002060"/>
                </a:solidFill>
              </a:rPr>
              <a:t>Жилин</a:t>
            </a:r>
            <a:r>
              <a:rPr lang="ru-RU" sz="2400" b="1" smtClean="0"/>
              <a:t> </a:t>
            </a:r>
            <a:endParaRPr lang="ru-RU" sz="2400" b="1"/>
          </a:p>
        </p:txBody>
      </p:sp>
      <p:sp>
        <p:nvSpPr>
          <p:cNvPr id="12" name="Прямоугольник 11"/>
          <p:cNvSpPr/>
          <p:nvPr/>
        </p:nvSpPr>
        <p:spPr>
          <a:xfrm>
            <a:off x="2285984" y="4143380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err="1" smtClean="0">
                <a:solidFill>
                  <a:srgbClr val="002060"/>
                </a:solidFill>
              </a:rPr>
              <a:t>Костылин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1934" y="2500306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mtClean="0">
                <a:solidFill>
                  <a:srgbClr val="002060"/>
                </a:solidFill>
              </a:rPr>
              <a:t>Мать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2428868"/>
            <a:ext cx="13573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mtClean="0">
                <a:solidFill>
                  <a:srgbClr val="002060"/>
                </a:solidFill>
              </a:rPr>
              <a:t>Мать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15140" y="2500306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mtClean="0">
                <a:solidFill>
                  <a:srgbClr val="002060"/>
                </a:solidFill>
              </a:rPr>
              <a:t>Дина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43306" y="5610000"/>
            <a:ext cx="1361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Татары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16200000" flipV="1">
            <a:off x="4964909" y="3250405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072198" y="3214686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 flipH="1" flipV="1">
            <a:off x="6536545" y="3393281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4643438" y="4857760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0800000">
            <a:off x="3929058" y="435769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6200000" flipV="1">
            <a:off x="2178827" y="3321843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 rot="2901035">
            <a:off x="2320137" y="3350440"/>
            <a:ext cx="11255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mtClean="0"/>
              <a:t>просит</a:t>
            </a:r>
            <a:endParaRPr lang="ru-RU" sz="1600"/>
          </a:p>
        </p:txBody>
      </p:sp>
      <p:sp>
        <p:nvSpPr>
          <p:cNvPr id="55" name="Прямоугольник 54"/>
          <p:cNvSpPr/>
          <p:nvPr/>
        </p:nvSpPr>
        <p:spPr>
          <a:xfrm rot="2944799">
            <a:off x="1594901" y="3512475"/>
            <a:ext cx="10077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mtClean="0"/>
              <a:t>помощи</a:t>
            </a:r>
            <a:endParaRPr lang="ru-RU" sz="1600"/>
          </a:p>
        </p:txBody>
      </p:sp>
      <p:sp>
        <p:nvSpPr>
          <p:cNvPr id="56" name="Прямоугольник 55"/>
          <p:cNvSpPr/>
          <p:nvPr/>
        </p:nvSpPr>
        <p:spPr>
          <a:xfrm rot="2932805">
            <a:off x="5131182" y="3241559"/>
            <a:ext cx="9118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mtClean="0"/>
              <a:t>любит,</a:t>
            </a:r>
            <a:endParaRPr lang="ru-RU" sz="1600"/>
          </a:p>
        </p:txBody>
      </p:sp>
      <p:sp>
        <p:nvSpPr>
          <p:cNvPr id="57" name="Прямоугольник 56"/>
          <p:cNvSpPr/>
          <p:nvPr/>
        </p:nvSpPr>
        <p:spPr>
          <a:xfrm rot="2944114">
            <a:off x="4256667" y="3311720"/>
            <a:ext cx="1364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smtClean="0"/>
              <a:t>не</a:t>
            </a:r>
          </a:p>
          <a:p>
            <a:pPr algn="ctr"/>
            <a:r>
              <a:rPr lang="ru-RU" sz="1600" smtClean="0"/>
              <a:t> беспокоит</a:t>
            </a:r>
            <a:endParaRPr lang="ru-RU" sz="1600"/>
          </a:p>
        </p:txBody>
      </p:sp>
      <p:sp>
        <p:nvSpPr>
          <p:cNvPr id="58" name="Прямоугольник 57"/>
          <p:cNvSpPr/>
          <p:nvPr/>
        </p:nvSpPr>
        <p:spPr>
          <a:xfrm>
            <a:off x="3929058" y="4000504"/>
            <a:ext cx="11480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помощь</a:t>
            </a:r>
            <a:endParaRPr lang="ru-RU" sz="1600" dirty="0"/>
          </a:p>
        </p:txBody>
      </p:sp>
      <p:sp>
        <p:nvSpPr>
          <p:cNvPr id="59" name="Прямоугольник 58"/>
          <p:cNvSpPr/>
          <p:nvPr/>
        </p:nvSpPr>
        <p:spPr>
          <a:xfrm rot="18558715">
            <a:off x="5884671" y="3254990"/>
            <a:ext cx="8798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mtClean="0"/>
              <a:t>забота</a:t>
            </a:r>
            <a:endParaRPr lang="ru-RU" sz="1600"/>
          </a:p>
        </p:txBody>
      </p:sp>
      <p:sp>
        <p:nvSpPr>
          <p:cNvPr id="60" name="Прямоугольник 59"/>
          <p:cNvSpPr/>
          <p:nvPr/>
        </p:nvSpPr>
        <p:spPr>
          <a:xfrm rot="18410248" flipH="1">
            <a:off x="6325308" y="3435301"/>
            <a:ext cx="10570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mtClean="0"/>
              <a:t>доброта</a:t>
            </a:r>
            <a:endParaRPr lang="ru-RU" sz="1600"/>
          </a:p>
        </p:txBody>
      </p:sp>
      <p:sp>
        <p:nvSpPr>
          <p:cNvPr id="61" name="Прямоугольник 60"/>
          <p:cNvSpPr/>
          <p:nvPr/>
        </p:nvSpPr>
        <p:spPr>
          <a:xfrm rot="19986764">
            <a:off x="4346336" y="4808612"/>
            <a:ext cx="12150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smtClean="0"/>
              <a:t>уважение</a:t>
            </a:r>
            <a:endParaRPr lang="ru-RU" sz="1600"/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214290"/>
            <a:ext cx="821537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</a:t>
            </a:r>
            <a:r>
              <a:rPr lang="ru-RU" sz="2000" b="1" dirty="0" smtClean="0">
                <a:solidFill>
                  <a:srgbClr val="FF0000"/>
                </a:solidFill>
              </a:rPr>
              <a:t> Кластер </a:t>
            </a:r>
            <a:r>
              <a:rPr lang="ru-RU" b="1" dirty="0" smtClean="0">
                <a:solidFill>
                  <a:srgbClr val="FF0000"/>
                </a:solidFill>
              </a:rPr>
              <a:t>— это графическая форма организации информации, когда выделяются основные смысловые единицы, которые фиксируются в виде схемы с обозначением всех связей между ними.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          Он представляет собой изображение, способствующее систематизации и обобщению учебного материала.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a14="http://schemas.microsoft.com/office/drawing/2010/main" xmlns:p15="http://schemas.microsoft.com/office/powerpoint/2012/main" xmlns:p159="http://schemas.microsoft.com/office/powerpoint/2015/09/main" xmlns="" xmlns:p14="http://schemas.microsoft.com/office/powerpoint/2010/main" val="312144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9.11.14"/>
  <p:tag name="AS_TITLE" val="Aspose.Slides for .NET 4.0 Client Profile"/>
  <p:tag name="AS_VERSION" val="19.11"/>
</p:tagLst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1141</Words>
  <Application>Microsoft Office PowerPoint</Application>
  <PresentationFormat>Экран (4:3)</PresentationFormat>
  <Paragraphs>189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Актуальность  темы   </vt:lpstr>
      <vt:lpstr> Новизна и практическая значимость </vt:lpstr>
      <vt:lpstr>Слайд 5</vt:lpstr>
      <vt:lpstr>Слайд 6</vt:lpstr>
      <vt:lpstr>Слайд 7</vt:lpstr>
      <vt:lpstr>Слайд 8</vt:lpstr>
      <vt:lpstr>Слайд 9</vt:lpstr>
      <vt:lpstr>Слайд 10</vt:lpstr>
      <vt:lpstr>Синквейн – это способ творческой рефлексии.</vt:lpstr>
      <vt:lpstr>Слайд 12</vt:lpstr>
      <vt:lpstr>Слайд 13</vt:lpstr>
      <vt:lpstr>Слайд 14</vt:lpstr>
      <vt:lpstr>Слайд 15</vt:lpstr>
    </vt:vector>
  </TitlesOfParts>
  <Manager>lusana.ru</Manager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lusana.ru</dc:title>
  <dc:subject>lusana.ru</dc:subject>
  <dc:creator>lusana.ru</dc:creator>
  <dc:description>lusana.ru</dc:description>
  <cp:lastModifiedBy>мтс</cp:lastModifiedBy>
  <cp:revision>162</cp:revision>
  <dcterms:created xsi:type="dcterms:W3CDTF">2018-02-08T09:18:21Z</dcterms:created>
  <dcterms:modified xsi:type="dcterms:W3CDTF">2022-11-23T05:10:03Z</dcterms:modified>
</cp:coreProperties>
</file>